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90" r:id="rId3"/>
    <p:sldId id="295" r:id="rId4"/>
    <p:sldId id="297" r:id="rId5"/>
    <p:sldId id="358" r:id="rId6"/>
    <p:sldId id="298" r:id="rId7"/>
    <p:sldId id="348" r:id="rId8"/>
    <p:sldId id="359" r:id="rId9"/>
    <p:sldId id="360" r:id="rId10"/>
    <p:sldId id="302" r:id="rId11"/>
    <p:sldId id="318" r:id="rId12"/>
    <p:sldId id="320" r:id="rId13"/>
    <p:sldId id="343" r:id="rId14"/>
    <p:sldId id="342" r:id="rId15"/>
    <p:sldId id="351" r:id="rId16"/>
    <p:sldId id="305" r:id="rId17"/>
  </p:sldIdLst>
  <p:sldSz cx="12192000" cy="6858000"/>
  <p:notesSz cx="12192000" cy="6858000"/>
  <p:custDataLst>
    <p:tags r:id="rId1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2">
          <p15:clr>
            <a:srgbClr val="A4A3A4"/>
          </p15:clr>
        </p15:guide>
        <p15:guide id="2" pos="21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3" autoAdjust="0"/>
  </p:normalViewPr>
  <p:slideViewPr>
    <p:cSldViewPr>
      <p:cViewPr varScale="1">
        <p:scale>
          <a:sx n="73" d="100"/>
          <a:sy n="73" d="100"/>
        </p:scale>
        <p:origin x="1042" y="67"/>
      </p:cViewPr>
      <p:guideLst>
        <p:guide orient="horz" pos="2922"/>
        <p:guide pos="2147"/>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t>2024/11/14</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11/14/2024</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6.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7.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8.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42.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4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46.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grpSp>
        <p:nvGrpSpPr>
          <p:cNvPr id="22" name="object 22"/>
          <p:cNvGrpSpPr/>
          <p:nvPr/>
        </p:nvGrpSpPr>
        <p:grpSpPr>
          <a:xfrm>
            <a:off x="-217" y="976882"/>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24" name="object 24"/>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grpSp>
      <p:sp>
        <p:nvSpPr>
          <p:cNvPr id="31" name="object 31"/>
          <p:cNvSpPr/>
          <p:nvPr/>
        </p:nvSpPr>
        <p:spPr>
          <a:xfrm>
            <a:off x="10754868" y="5894831"/>
            <a:ext cx="1437131" cy="963165"/>
          </a:xfrm>
          <a:prstGeom prst="rect">
            <a:avLst/>
          </a:prstGeom>
          <a:blipFill>
            <a:blip r:embed="rId12" cstate="print"/>
            <a:stretch>
              <a:fillRect/>
            </a:stretch>
          </a:blipFill>
        </p:spPr>
        <p:txBody>
          <a:bodyPr wrap="square" lIns="0" tIns="0" rIns="0" bIns="0" rtlCol="0"/>
          <a:lstStyle/>
          <a:p>
            <a:endParaRPr/>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1580388" y="5882640"/>
            <a:ext cx="821436" cy="81229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2703576" y="6024371"/>
            <a:ext cx="1260348" cy="681228"/>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4287011" y="5926834"/>
            <a:ext cx="836676" cy="827530"/>
          </a:xfrm>
          <a:prstGeom prst="rect">
            <a:avLst/>
          </a:prstGeom>
          <a:blipFill>
            <a:blip r:embed="rId16" cstate="print"/>
            <a:stretch>
              <a:fillRect/>
            </a:stretch>
          </a:blipFill>
        </p:spPr>
        <p:txBody>
          <a:bodyPr wrap="square" lIns="0" tIns="0" rIns="0" bIns="0" rtlCol="0"/>
          <a:lstStyle/>
          <a:p>
            <a:endParaRPr/>
          </a:p>
        </p:txBody>
      </p:sp>
      <p:sp>
        <p:nvSpPr>
          <p:cNvPr id="37" name="object 37"/>
          <p:cNvSpPr txBox="1"/>
          <p:nvPr/>
        </p:nvSpPr>
        <p:spPr>
          <a:xfrm>
            <a:off x="7269225" y="5918098"/>
            <a:ext cx="4005707"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altLang="zh-CN" sz="2400" b="1" spc="-25" dirty="0" err="1">
                <a:solidFill>
                  <a:srgbClr val="1F4E79"/>
                </a:solidFill>
                <a:latin typeface="Times New Roman" panose="02020603050405020304"/>
                <a:cs typeface="Times New Roman" panose="02020603050405020304"/>
              </a:rPr>
              <a:t>YaoYao</a:t>
            </a:r>
            <a:r>
              <a:rPr lang="en-US" altLang="zh-CN" sz="2400" b="1" spc="-25" dirty="0">
                <a:solidFill>
                  <a:srgbClr val="1F4E79"/>
                </a:solidFill>
                <a:latin typeface="Times New Roman" panose="02020603050405020304"/>
                <a:cs typeface="Times New Roman" panose="02020603050405020304"/>
              </a:rPr>
              <a:t> Zhang</a:t>
            </a:r>
            <a:endParaRPr sz="2400" dirty="0">
              <a:latin typeface="Times New Roman" panose="02020603050405020304"/>
              <a:cs typeface="Times New Roman" panose="02020603050405020304"/>
            </a:endParaRPr>
          </a:p>
        </p:txBody>
      </p:sp>
      <p:sp>
        <p:nvSpPr>
          <p:cNvPr id="38" name="object 38"/>
          <p:cNvSpPr txBox="1"/>
          <p:nvPr/>
        </p:nvSpPr>
        <p:spPr>
          <a:xfrm>
            <a:off x="578504" y="1460814"/>
            <a:ext cx="10863580" cy="886781"/>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sz="2800" b="1" spc="-5" dirty="0">
                <a:solidFill>
                  <a:srgbClr val="1F4E79"/>
                </a:solidFill>
                <a:latin typeface="Times New Roman" panose="02020603050405020304"/>
                <a:cs typeface="Times New Roman" panose="02020603050405020304"/>
              </a:rPr>
              <a:t>Context Matters: Enhancing Sequential Recommendation with</a:t>
            </a:r>
          </a:p>
          <a:p>
            <a:pPr marL="1289685" marR="5080" indent="-1277620" algn="ctr">
              <a:lnSpc>
                <a:spcPct val="100000"/>
              </a:lnSpc>
              <a:spcBef>
                <a:spcPts val="95"/>
              </a:spcBef>
            </a:pPr>
            <a:r>
              <a:rPr lang="en-US" sz="2800" b="1" spc="-5" dirty="0">
                <a:solidFill>
                  <a:srgbClr val="1F4E79"/>
                </a:solidFill>
                <a:latin typeface="Times New Roman" panose="02020603050405020304"/>
                <a:cs typeface="Times New Roman" panose="02020603050405020304"/>
              </a:rPr>
              <a:t>Context-aware Diffusion-based Contrastive Learning</a:t>
            </a:r>
          </a:p>
        </p:txBody>
      </p:sp>
      <p:sp>
        <p:nvSpPr>
          <p:cNvPr id="39" name="object 39"/>
          <p:cNvSpPr txBox="1"/>
          <p:nvPr/>
        </p:nvSpPr>
        <p:spPr>
          <a:xfrm>
            <a:off x="9676765" y="5227955"/>
            <a:ext cx="198183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CIKM</a:t>
            </a:r>
            <a:r>
              <a:rPr lang="en-US" sz="1600" b="1" spc="5" dirty="0">
                <a:solidFill>
                  <a:srgbClr val="1F4E79"/>
                </a:solidFill>
                <a:latin typeface="Noto Sans Mono CJK HK"/>
                <a:sym typeface="+mn-ea"/>
              </a:rPr>
              <a:t>’</a:t>
            </a:r>
            <a:r>
              <a:rPr sz="1600" b="1" spc="5" dirty="0">
                <a:solidFill>
                  <a:srgbClr val="1F4E79"/>
                </a:solidFill>
                <a:latin typeface="Noto Sans Mono CJK HK"/>
                <a:sym typeface="+mn-ea"/>
              </a:rPr>
              <a:t>202</a:t>
            </a:r>
            <a:r>
              <a:rPr lang="en-US" sz="1600" b="1" spc="5" dirty="0">
                <a:solidFill>
                  <a:srgbClr val="1F4E79"/>
                </a:solidFill>
                <a:latin typeface="Noto Sans Mono CJK HK"/>
                <a:sym typeface="+mn-ea"/>
              </a:rPr>
              <a:t>4</a:t>
            </a:r>
          </a:p>
        </p:txBody>
      </p:sp>
      <p:sp>
        <p:nvSpPr>
          <p:cNvPr id="40" name="object 40"/>
          <p:cNvSpPr txBox="1"/>
          <p:nvPr/>
        </p:nvSpPr>
        <p:spPr>
          <a:xfrm>
            <a:off x="2924745" y="5098753"/>
            <a:ext cx="6347333" cy="258404"/>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a:t>
            </a:r>
            <a:r>
              <a:rPr sz="1600" spc="-40" dirty="0">
                <a:latin typeface="Arial" panose="020B0604020202020204"/>
                <a:cs typeface="Arial" panose="020B0604020202020204"/>
              </a:rPr>
              <a:t>:</a:t>
            </a:r>
            <a:r>
              <a:rPr lang="en-US" sz="1600" spc="-40" dirty="0">
                <a:latin typeface="Arial" panose="020B0604020202020204"/>
                <a:cs typeface="Arial" panose="020B0604020202020204"/>
              </a:rPr>
              <a:t>  https://github.com/ziqiangcui/CaDiRec.</a:t>
            </a:r>
            <a:endParaRPr sz="1600" spc="-40" dirty="0">
              <a:latin typeface="Arial" panose="020B0604020202020204"/>
              <a:cs typeface="Arial" panose="020B0604020202020204"/>
            </a:endParaRPr>
          </a:p>
        </p:txBody>
      </p:sp>
      <p:pic>
        <p:nvPicPr>
          <p:cNvPr id="26" name="图片 25">
            <a:extLst>
              <a:ext uri="{FF2B5EF4-FFF2-40B4-BE49-F238E27FC236}">
                <a16:creationId xmlns:a16="http://schemas.microsoft.com/office/drawing/2014/main" id="{AB1D65CB-60AF-41B2-CD02-CE354859832C}"/>
              </a:ext>
            </a:extLst>
          </p:cNvPr>
          <p:cNvPicPr>
            <a:picLocks noChangeAspect="1"/>
          </p:cNvPicPr>
          <p:nvPr/>
        </p:nvPicPr>
        <p:blipFill>
          <a:blip r:embed="rId17"/>
          <a:stretch>
            <a:fillRect/>
          </a:stretch>
        </p:blipFill>
        <p:spPr>
          <a:xfrm>
            <a:off x="1580388" y="2547485"/>
            <a:ext cx="8944764" cy="2233413"/>
          </a:xfrm>
          <a:prstGeom prst="rect">
            <a:avLst/>
          </a:prstGeom>
        </p:spPr>
      </p:pic>
      <p:sp>
        <p:nvSpPr>
          <p:cNvPr id="27" name="文本框 27">
            <a:extLst>
              <a:ext uri="{FF2B5EF4-FFF2-40B4-BE49-F238E27FC236}">
                <a16:creationId xmlns:a16="http://schemas.microsoft.com/office/drawing/2014/main" id="{E79EAEE3-CA6B-3C1F-A7E0-F045EA6F0849}"/>
              </a:ext>
            </a:extLst>
          </p:cNvPr>
          <p:cNvSpPr txBox="1"/>
          <p:nvPr/>
        </p:nvSpPr>
        <p:spPr>
          <a:xfrm>
            <a:off x="4876800" y="5415490"/>
            <a:ext cx="2662908"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a:defRPr/>
            </a:pPr>
            <a:r>
              <a:rPr lang="en-US" altLang="zh-CN" sz="1600" b="1" dirty="0">
                <a:solidFill>
                  <a:schemeClr val="bg1">
                    <a:lumMod val="65000"/>
                  </a:schemeClr>
                </a:solidFill>
                <a:latin typeface="黑体" panose="02010609060101010101" charset="-122"/>
                <a:ea typeface="黑体" panose="02010609060101010101" charset="-122"/>
              </a:rPr>
              <a:t>2024.11.14 •  ChongQing</a:t>
            </a:r>
            <a:r>
              <a:rPr lang="en-US" altLang="zh-CN"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a:extLst>
              <a:ext uri="{FF2B5EF4-FFF2-40B4-BE49-F238E27FC236}">
                <a16:creationId xmlns:a16="http://schemas.microsoft.com/office/drawing/2014/main" id="{E481BEC8-E14B-7A68-CF3A-1956C376B3D0}"/>
              </a:ext>
            </a:extLst>
          </p:cNvPr>
          <p:cNvPicPr>
            <a:picLocks noChangeAspect="1"/>
          </p:cNvPicPr>
          <p:nvPr/>
        </p:nvPicPr>
        <p:blipFill>
          <a:blip r:embed="rId11"/>
          <a:stretch>
            <a:fillRect/>
          </a:stretch>
        </p:blipFill>
        <p:spPr>
          <a:xfrm>
            <a:off x="3412222" y="2714297"/>
            <a:ext cx="5960378" cy="2504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677833" y="41764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a:extLst>
              <a:ext uri="{FF2B5EF4-FFF2-40B4-BE49-F238E27FC236}">
                <a16:creationId xmlns:a16="http://schemas.microsoft.com/office/drawing/2014/main" id="{2E17554E-A100-07B3-20BB-3324CFB403DD}"/>
              </a:ext>
            </a:extLst>
          </p:cNvPr>
          <p:cNvPicPr>
            <a:picLocks noChangeAspect="1"/>
          </p:cNvPicPr>
          <p:nvPr/>
        </p:nvPicPr>
        <p:blipFill>
          <a:blip r:embed="rId11"/>
          <a:stretch>
            <a:fillRect/>
          </a:stretch>
        </p:blipFill>
        <p:spPr>
          <a:xfrm>
            <a:off x="457200" y="1051207"/>
            <a:ext cx="10755226" cy="54585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a:extLst>
              <a:ext uri="{FF2B5EF4-FFF2-40B4-BE49-F238E27FC236}">
                <a16:creationId xmlns:a16="http://schemas.microsoft.com/office/drawing/2014/main" id="{4D1BDB37-F75F-93D0-16BD-D3316D783D97}"/>
              </a:ext>
            </a:extLst>
          </p:cNvPr>
          <p:cNvPicPr>
            <a:picLocks noChangeAspect="1"/>
          </p:cNvPicPr>
          <p:nvPr/>
        </p:nvPicPr>
        <p:blipFill>
          <a:blip r:embed="rId11"/>
          <a:stretch>
            <a:fillRect/>
          </a:stretch>
        </p:blipFill>
        <p:spPr>
          <a:xfrm>
            <a:off x="2893801" y="2059800"/>
            <a:ext cx="6876683" cy="44894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a:extLst>
              <a:ext uri="{FF2B5EF4-FFF2-40B4-BE49-F238E27FC236}">
                <a16:creationId xmlns:a16="http://schemas.microsoft.com/office/drawing/2014/main" id="{F3C1F3D2-DA20-F8B3-608E-0A9415C87D3D}"/>
              </a:ext>
            </a:extLst>
          </p:cNvPr>
          <p:cNvPicPr>
            <a:picLocks noChangeAspect="1"/>
          </p:cNvPicPr>
          <p:nvPr/>
        </p:nvPicPr>
        <p:blipFill>
          <a:blip r:embed="rId11"/>
          <a:srcRect l="5702" r="3184"/>
          <a:stretch/>
        </p:blipFill>
        <p:spPr>
          <a:xfrm>
            <a:off x="228600" y="2057400"/>
            <a:ext cx="5931039" cy="2475414"/>
          </a:xfrm>
          <a:prstGeom prst="rect">
            <a:avLst/>
          </a:prstGeom>
        </p:spPr>
      </p:pic>
      <p:pic>
        <p:nvPicPr>
          <p:cNvPr id="26" name="图片 25">
            <a:extLst>
              <a:ext uri="{FF2B5EF4-FFF2-40B4-BE49-F238E27FC236}">
                <a16:creationId xmlns:a16="http://schemas.microsoft.com/office/drawing/2014/main" id="{57F6709F-0F60-2B82-16BA-8C78C6DC3D47}"/>
              </a:ext>
            </a:extLst>
          </p:cNvPr>
          <p:cNvPicPr>
            <a:picLocks noChangeAspect="1"/>
          </p:cNvPicPr>
          <p:nvPr/>
        </p:nvPicPr>
        <p:blipFill>
          <a:blip r:embed="rId12"/>
          <a:srcRect l="4451" t="-160" r="3235" b="160"/>
          <a:stretch/>
        </p:blipFill>
        <p:spPr>
          <a:xfrm>
            <a:off x="6381269" y="2194816"/>
            <a:ext cx="5153414" cy="2200582"/>
          </a:xfrm>
          <a:prstGeom prst="rect">
            <a:avLst/>
          </a:prstGeom>
        </p:spPr>
      </p:pic>
      <p:pic>
        <p:nvPicPr>
          <p:cNvPr id="27" name="图片 26">
            <a:extLst>
              <a:ext uri="{FF2B5EF4-FFF2-40B4-BE49-F238E27FC236}">
                <a16:creationId xmlns:a16="http://schemas.microsoft.com/office/drawing/2014/main" id="{3089A9E1-9795-1D0B-44D5-0A62665A08F3}"/>
              </a:ext>
            </a:extLst>
          </p:cNvPr>
          <p:cNvPicPr>
            <a:picLocks noChangeAspect="1"/>
          </p:cNvPicPr>
          <p:nvPr/>
        </p:nvPicPr>
        <p:blipFill>
          <a:blip r:embed="rId13"/>
          <a:stretch>
            <a:fillRect/>
          </a:stretch>
        </p:blipFill>
        <p:spPr>
          <a:xfrm>
            <a:off x="3489863" y="4585413"/>
            <a:ext cx="5468113" cy="21720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724400" y="995408"/>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a:extLst>
              <a:ext uri="{FF2B5EF4-FFF2-40B4-BE49-F238E27FC236}">
                <a16:creationId xmlns:a16="http://schemas.microsoft.com/office/drawing/2014/main" id="{F05322D5-ACF2-FD4D-AA5D-6B087577C5A6}"/>
              </a:ext>
            </a:extLst>
          </p:cNvPr>
          <p:cNvPicPr>
            <a:picLocks noChangeAspect="1"/>
          </p:cNvPicPr>
          <p:nvPr/>
        </p:nvPicPr>
        <p:blipFill>
          <a:blip r:embed="rId11"/>
          <a:stretch>
            <a:fillRect/>
          </a:stretch>
        </p:blipFill>
        <p:spPr>
          <a:xfrm>
            <a:off x="3109511" y="1636420"/>
            <a:ext cx="5744377" cy="2553056"/>
          </a:xfrm>
          <a:prstGeom prst="rect">
            <a:avLst/>
          </a:prstGeom>
        </p:spPr>
      </p:pic>
      <p:pic>
        <p:nvPicPr>
          <p:cNvPr id="25" name="图片 24">
            <a:extLst>
              <a:ext uri="{FF2B5EF4-FFF2-40B4-BE49-F238E27FC236}">
                <a16:creationId xmlns:a16="http://schemas.microsoft.com/office/drawing/2014/main" id="{F591816D-FD1C-7C4C-BE7B-2F6A6BA4AE89}"/>
              </a:ext>
            </a:extLst>
          </p:cNvPr>
          <p:cNvPicPr>
            <a:picLocks noChangeAspect="1"/>
          </p:cNvPicPr>
          <p:nvPr/>
        </p:nvPicPr>
        <p:blipFill>
          <a:blip r:embed="rId12"/>
          <a:stretch>
            <a:fillRect/>
          </a:stretch>
        </p:blipFill>
        <p:spPr>
          <a:xfrm>
            <a:off x="2999529" y="4189476"/>
            <a:ext cx="6068272" cy="24673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a:extLst>
              <a:ext uri="{FF2B5EF4-FFF2-40B4-BE49-F238E27FC236}">
                <a16:creationId xmlns:a16="http://schemas.microsoft.com/office/drawing/2014/main" id="{34B5D297-E4FA-4932-4FBA-41C0DCD076C2}"/>
              </a:ext>
            </a:extLst>
          </p:cNvPr>
          <p:cNvPicPr>
            <a:picLocks noChangeAspect="1"/>
          </p:cNvPicPr>
          <p:nvPr/>
        </p:nvPicPr>
        <p:blipFill>
          <a:blip r:embed="rId11"/>
          <a:stretch>
            <a:fillRect/>
          </a:stretch>
        </p:blipFill>
        <p:spPr>
          <a:xfrm>
            <a:off x="694590" y="2438400"/>
            <a:ext cx="5430008" cy="2410161"/>
          </a:xfrm>
          <a:prstGeom prst="rect">
            <a:avLst/>
          </a:prstGeom>
        </p:spPr>
      </p:pic>
      <p:pic>
        <p:nvPicPr>
          <p:cNvPr id="25" name="图片 24">
            <a:extLst>
              <a:ext uri="{FF2B5EF4-FFF2-40B4-BE49-F238E27FC236}">
                <a16:creationId xmlns:a16="http://schemas.microsoft.com/office/drawing/2014/main" id="{B989D44B-9D74-06A6-FA6B-CC7F93F891FC}"/>
              </a:ext>
            </a:extLst>
          </p:cNvPr>
          <p:cNvPicPr>
            <a:picLocks noChangeAspect="1"/>
          </p:cNvPicPr>
          <p:nvPr/>
        </p:nvPicPr>
        <p:blipFill>
          <a:blip r:embed="rId12"/>
          <a:stretch>
            <a:fillRect/>
          </a:stretch>
        </p:blipFill>
        <p:spPr>
          <a:xfrm>
            <a:off x="6248400" y="2438400"/>
            <a:ext cx="5134692" cy="24768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11" cstate="print"/>
              <a:stretch>
                <a:fillRect/>
              </a:stretch>
            </a:blipFill>
          </p:spPr>
          <p:txBody>
            <a:bodyPr wrap="square" lIns="0" tIns="0" rIns="0" bIns="0" rtlCol="0"/>
            <a:lstStyle/>
            <a:p>
              <a:endParaRPr/>
            </a:p>
          </p:txBody>
        </p:sp>
        <p:sp>
          <p:nvSpPr>
            <p:cNvPr id="26" name="object 15"/>
            <p:cNvSpPr/>
            <p:nvPr/>
          </p:nvSpPr>
          <p:spPr>
            <a:xfrm>
              <a:off x="3308603" y="2438400"/>
              <a:ext cx="4972050" cy="2268474"/>
            </a:xfrm>
            <a:prstGeom prst="rect">
              <a:avLst/>
            </a:prstGeom>
            <a:blipFill>
              <a:blip r:embed="rId12" cstate="print"/>
              <a:stretch>
                <a:fillRect/>
              </a:stretch>
            </a:blipFill>
          </p:spPr>
          <p:txBody>
            <a:bodyPr wrap="square" lIns="0" tIns="0" rIns="0" bIns="0" rtlCol="0"/>
            <a:lstStyle/>
            <a:p>
              <a:endParaRPr/>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p>
        </p:txBody>
      </p:sp>
      <p:sp>
        <p:nvSpPr>
          <p:cNvPr id="23" name="文本框 22"/>
          <p:cNvSpPr txBox="1"/>
          <p:nvPr/>
        </p:nvSpPr>
        <p:spPr>
          <a:xfrm>
            <a:off x="6014860" y="2551837"/>
            <a:ext cx="5488292" cy="2585323"/>
          </a:xfrm>
          <a:prstGeom prst="rect">
            <a:avLst/>
          </a:prstGeom>
          <a:noFill/>
        </p:spPr>
        <p:txBody>
          <a:bodyPr wrap="square" rtlCol="0" anchor="t">
            <a:spAutoFit/>
          </a:bodyPr>
          <a:lstStyle/>
          <a:p>
            <a:pPr algn="just"/>
            <a:r>
              <a:rPr lang="en-US" dirty="0"/>
              <a:t>Most existing approaches generate augmented views of the same user sequence through random augmentation. However, these methods often neglect the rationality of the augmented samples. Random augmentation can disrupt the semantic information and interest evolution patterns inherent in the original user sequences. To address these limitations, we propose the </a:t>
            </a:r>
            <a:r>
              <a:rPr lang="en-US" dirty="0" err="1"/>
              <a:t>CaDiRec</a:t>
            </a:r>
            <a:r>
              <a:rPr lang="en-US" dirty="0"/>
              <a:t>. The core idea is to leverage context information to generate more reasonable augmented views</a:t>
            </a:r>
            <a:endParaRPr dirty="0"/>
          </a:p>
        </p:txBody>
      </p:sp>
      <p:pic>
        <p:nvPicPr>
          <p:cNvPr id="22" name="图片 21">
            <a:extLst>
              <a:ext uri="{FF2B5EF4-FFF2-40B4-BE49-F238E27FC236}">
                <a16:creationId xmlns:a16="http://schemas.microsoft.com/office/drawing/2014/main" id="{65B91D4E-C415-ABBD-7A90-8A2E8B3D99EA}"/>
              </a:ext>
            </a:extLst>
          </p:cNvPr>
          <p:cNvPicPr>
            <a:picLocks noChangeAspect="1"/>
          </p:cNvPicPr>
          <p:nvPr/>
        </p:nvPicPr>
        <p:blipFill>
          <a:blip r:embed="rId11"/>
          <a:srcRect l="5822"/>
          <a:stretch/>
        </p:blipFill>
        <p:spPr>
          <a:xfrm>
            <a:off x="152400" y="2057400"/>
            <a:ext cx="5715000" cy="32961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5" name="object 16"/>
          <p:cNvSpPr txBox="1"/>
          <p:nvPr/>
        </p:nvSpPr>
        <p:spPr>
          <a:xfrm>
            <a:off x="3171189" y="1059181"/>
            <a:ext cx="5849620" cy="566181"/>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rPr>
              <a:t>Overview</a:t>
            </a:r>
            <a:endParaRPr lang="en-US" sz="3600" b="1" spc="-5" dirty="0">
              <a:solidFill>
                <a:srgbClr val="001F5F"/>
              </a:solidFill>
              <a:latin typeface="Times New Roman" panose="02020603050405020304"/>
              <a:cs typeface="Times New Roman" panose="02020603050405020304"/>
            </a:endParaRPr>
          </a:p>
        </p:txBody>
      </p:sp>
      <p:pic>
        <p:nvPicPr>
          <p:cNvPr id="22" name="图片 21">
            <a:extLst>
              <a:ext uri="{FF2B5EF4-FFF2-40B4-BE49-F238E27FC236}">
                <a16:creationId xmlns:a16="http://schemas.microsoft.com/office/drawing/2014/main" id="{003B657B-476B-C660-1BD2-9AC326F56A11}"/>
              </a:ext>
            </a:extLst>
          </p:cNvPr>
          <p:cNvPicPr>
            <a:picLocks noChangeAspect="1"/>
          </p:cNvPicPr>
          <p:nvPr/>
        </p:nvPicPr>
        <p:blipFill>
          <a:blip r:embed="rId11"/>
          <a:stretch>
            <a:fillRect/>
          </a:stretch>
        </p:blipFill>
        <p:spPr>
          <a:xfrm>
            <a:off x="1318545" y="1705452"/>
            <a:ext cx="9554908" cy="46107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3960080" y="1063730"/>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Preliminary</a:t>
            </a:r>
          </a:p>
        </p:txBody>
      </p:sp>
      <p:sp>
        <p:nvSpPr>
          <p:cNvPr id="29" name="文本框 28"/>
          <p:cNvSpPr txBox="1"/>
          <p:nvPr/>
        </p:nvSpPr>
        <p:spPr>
          <a:xfrm>
            <a:off x="1509521" y="3344820"/>
            <a:ext cx="2291080" cy="368300"/>
          </a:xfrm>
          <a:prstGeom prst="rect">
            <a:avLst/>
          </a:prstGeom>
          <a:noFill/>
        </p:spPr>
        <p:txBody>
          <a:bodyPr wrap="square" rtlCol="0" anchor="t">
            <a:spAutoFit/>
          </a:bodyPr>
          <a:lstStyle/>
          <a:p>
            <a:r>
              <a:rPr lang="zh-CN" altLang="en-US" dirty="0"/>
              <a:t>Forward process</a:t>
            </a:r>
          </a:p>
        </p:txBody>
      </p:sp>
      <p:sp>
        <p:nvSpPr>
          <p:cNvPr id="35" name="文本框 34"/>
          <p:cNvSpPr txBox="1"/>
          <p:nvPr/>
        </p:nvSpPr>
        <p:spPr>
          <a:xfrm>
            <a:off x="1638054" y="4917256"/>
            <a:ext cx="1957705" cy="368300"/>
          </a:xfrm>
          <a:prstGeom prst="rect">
            <a:avLst/>
          </a:prstGeom>
          <a:noFill/>
        </p:spPr>
        <p:txBody>
          <a:bodyPr wrap="square" rtlCol="0" anchor="t">
            <a:spAutoFit/>
          </a:bodyPr>
          <a:lstStyle/>
          <a:p>
            <a:r>
              <a:rPr lang="zh-CN" altLang="en-US" dirty="0"/>
              <a:t>Reverse</a:t>
            </a:r>
            <a:r>
              <a:rPr lang="en-US" altLang="zh-CN" dirty="0"/>
              <a:t> </a:t>
            </a:r>
            <a:r>
              <a:rPr lang="zh-CN" altLang="en-US" dirty="0"/>
              <a:t>process</a:t>
            </a:r>
          </a:p>
        </p:txBody>
      </p:sp>
      <p:pic>
        <p:nvPicPr>
          <p:cNvPr id="24" name="图片 23">
            <a:extLst>
              <a:ext uri="{FF2B5EF4-FFF2-40B4-BE49-F238E27FC236}">
                <a16:creationId xmlns:a16="http://schemas.microsoft.com/office/drawing/2014/main" id="{2A7322E7-E603-31E0-3C0F-4E8701A84BC7}"/>
              </a:ext>
            </a:extLst>
          </p:cNvPr>
          <p:cNvPicPr>
            <a:picLocks noChangeAspect="1"/>
          </p:cNvPicPr>
          <p:nvPr/>
        </p:nvPicPr>
        <p:blipFill>
          <a:blip r:embed="rId11"/>
          <a:stretch>
            <a:fillRect/>
          </a:stretch>
        </p:blipFill>
        <p:spPr>
          <a:xfrm>
            <a:off x="3271429" y="2267522"/>
            <a:ext cx="5649140" cy="774013"/>
          </a:xfrm>
          <a:prstGeom prst="rect">
            <a:avLst/>
          </a:prstGeom>
        </p:spPr>
      </p:pic>
      <p:pic>
        <p:nvPicPr>
          <p:cNvPr id="25" name="图片 24">
            <a:extLst>
              <a:ext uri="{FF2B5EF4-FFF2-40B4-BE49-F238E27FC236}">
                <a16:creationId xmlns:a16="http://schemas.microsoft.com/office/drawing/2014/main" id="{B2D3527D-E62C-ADB1-9C18-2B4E8E0021F8}"/>
              </a:ext>
            </a:extLst>
          </p:cNvPr>
          <p:cNvPicPr>
            <a:picLocks noChangeAspect="1"/>
          </p:cNvPicPr>
          <p:nvPr/>
        </p:nvPicPr>
        <p:blipFill>
          <a:blip r:embed="rId12"/>
          <a:stretch>
            <a:fillRect/>
          </a:stretch>
        </p:blipFill>
        <p:spPr>
          <a:xfrm>
            <a:off x="3496083" y="3551111"/>
            <a:ext cx="5116394" cy="1235347"/>
          </a:xfrm>
          <a:prstGeom prst="rect">
            <a:avLst/>
          </a:prstGeom>
        </p:spPr>
      </p:pic>
      <p:pic>
        <p:nvPicPr>
          <p:cNvPr id="26" name="图片 25">
            <a:extLst>
              <a:ext uri="{FF2B5EF4-FFF2-40B4-BE49-F238E27FC236}">
                <a16:creationId xmlns:a16="http://schemas.microsoft.com/office/drawing/2014/main" id="{4FDDEF1E-D4B9-B71C-0D77-3E1BBEC53270}"/>
              </a:ext>
            </a:extLst>
          </p:cNvPr>
          <p:cNvPicPr>
            <a:picLocks noChangeAspect="1"/>
          </p:cNvPicPr>
          <p:nvPr/>
        </p:nvPicPr>
        <p:blipFill>
          <a:blip r:embed="rId13"/>
          <a:stretch>
            <a:fillRect/>
          </a:stretch>
        </p:blipFill>
        <p:spPr>
          <a:xfrm>
            <a:off x="3496083" y="5257800"/>
            <a:ext cx="5077534" cy="11050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289425" y="1254760"/>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Preliminary</a:t>
            </a:r>
          </a:p>
        </p:txBody>
      </p:sp>
      <p:pic>
        <p:nvPicPr>
          <p:cNvPr id="25" name="图片 24">
            <a:extLst>
              <a:ext uri="{FF2B5EF4-FFF2-40B4-BE49-F238E27FC236}">
                <a16:creationId xmlns:a16="http://schemas.microsoft.com/office/drawing/2014/main" id="{9DB84D26-95B0-AA3B-16EC-1F8547F6E526}"/>
              </a:ext>
            </a:extLst>
          </p:cNvPr>
          <p:cNvPicPr>
            <a:picLocks noChangeAspect="1"/>
          </p:cNvPicPr>
          <p:nvPr/>
        </p:nvPicPr>
        <p:blipFill>
          <a:blip r:embed="rId11"/>
          <a:stretch>
            <a:fillRect/>
          </a:stretch>
        </p:blipFill>
        <p:spPr>
          <a:xfrm>
            <a:off x="3157145" y="2160577"/>
            <a:ext cx="5630061" cy="1686160"/>
          </a:xfrm>
          <a:prstGeom prst="rect">
            <a:avLst/>
          </a:prstGeom>
        </p:spPr>
      </p:pic>
      <p:pic>
        <p:nvPicPr>
          <p:cNvPr id="26" name="图片 25">
            <a:extLst>
              <a:ext uri="{FF2B5EF4-FFF2-40B4-BE49-F238E27FC236}">
                <a16:creationId xmlns:a16="http://schemas.microsoft.com/office/drawing/2014/main" id="{17EA0846-1AEB-49EA-7FB7-7750A758F7D1}"/>
              </a:ext>
            </a:extLst>
          </p:cNvPr>
          <p:cNvPicPr>
            <a:picLocks noChangeAspect="1"/>
          </p:cNvPicPr>
          <p:nvPr/>
        </p:nvPicPr>
        <p:blipFill>
          <a:blip r:embed="rId12"/>
          <a:srcRect t="8510"/>
          <a:stretch/>
        </p:blipFill>
        <p:spPr>
          <a:xfrm>
            <a:off x="3409594" y="4343400"/>
            <a:ext cx="5125165" cy="8192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789170" y="1086866"/>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3" name="图片 22">
            <a:extLst>
              <a:ext uri="{FF2B5EF4-FFF2-40B4-BE49-F238E27FC236}">
                <a16:creationId xmlns:a16="http://schemas.microsoft.com/office/drawing/2014/main" id="{F6CD9FAA-0C31-4768-918C-64D38B775D39}"/>
              </a:ext>
            </a:extLst>
          </p:cNvPr>
          <p:cNvPicPr>
            <a:picLocks noChangeAspect="1"/>
          </p:cNvPicPr>
          <p:nvPr/>
        </p:nvPicPr>
        <p:blipFill>
          <a:blip r:embed="rId11"/>
          <a:stretch>
            <a:fillRect/>
          </a:stretch>
        </p:blipFill>
        <p:spPr>
          <a:xfrm>
            <a:off x="513276" y="2438400"/>
            <a:ext cx="4687290" cy="2800508"/>
          </a:xfrm>
          <a:prstGeom prst="rect">
            <a:avLst/>
          </a:prstGeom>
        </p:spPr>
      </p:pic>
      <p:pic>
        <p:nvPicPr>
          <p:cNvPr id="24" name="图片 23">
            <a:extLst>
              <a:ext uri="{FF2B5EF4-FFF2-40B4-BE49-F238E27FC236}">
                <a16:creationId xmlns:a16="http://schemas.microsoft.com/office/drawing/2014/main" id="{3BCB94D0-7399-8762-1D7F-1DB95D4B447E}"/>
              </a:ext>
            </a:extLst>
          </p:cNvPr>
          <p:cNvPicPr>
            <a:picLocks noChangeAspect="1"/>
          </p:cNvPicPr>
          <p:nvPr/>
        </p:nvPicPr>
        <p:blipFill>
          <a:blip r:embed="rId12"/>
          <a:stretch>
            <a:fillRect/>
          </a:stretch>
        </p:blipFill>
        <p:spPr>
          <a:xfrm>
            <a:off x="6114281" y="2168019"/>
            <a:ext cx="5132591" cy="574040"/>
          </a:xfrm>
          <a:prstGeom prst="rect">
            <a:avLst/>
          </a:prstGeom>
        </p:spPr>
      </p:pic>
      <p:pic>
        <p:nvPicPr>
          <p:cNvPr id="25" name="图片 24">
            <a:extLst>
              <a:ext uri="{FF2B5EF4-FFF2-40B4-BE49-F238E27FC236}">
                <a16:creationId xmlns:a16="http://schemas.microsoft.com/office/drawing/2014/main" id="{5FB5A4D5-27A3-D67F-1880-9B7094B51626}"/>
              </a:ext>
            </a:extLst>
          </p:cNvPr>
          <p:cNvPicPr>
            <a:picLocks noChangeAspect="1"/>
          </p:cNvPicPr>
          <p:nvPr/>
        </p:nvPicPr>
        <p:blipFill>
          <a:blip r:embed="rId13"/>
          <a:stretch>
            <a:fillRect/>
          </a:stretch>
        </p:blipFill>
        <p:spPr>
          <a:xfrm>
            <a:off x="6535042" y="3044208"/>
            <a:ext cx="5143682" cy="460991"/>
          </a:xfrm>
          <a:prstGeom prst="rect">
            <a:avLst/>
          </a:prstGeom>
        </p:spPr>
      </p:pic>
      <p:pic>
        <p:nvPicPr>
          <p:cNvPr id="27" name="图片 26">
            <a:extLst>
              <a:ext uri="{FF2B5EF4-FFF2-40B4-BE49-F238E27FC236}">
                <a16:creationId xmlns:a16="http://schemas.microsoft.com/office/drawing/2014/main" id="{0BB46E93-DDCF-4C7D-E8A7-0485A940405D}"/>
              </a:ext>
            </a:extLst>
          </p:cNvPr>
          <p:cNvPicPr>
            <a:picLocks noChangeAspect="1"/>
          </p:cNvPicPr>
          <p:nvPr/>
        </p:nvPicPr>
        <p:blipFill>
          <a:blip r:embed="rId14"/>
          <a:stretch>
            <a:fillRect/>
          </a:stretch>
        </p:blipFill>
        <p:spPr>
          <a:xfrm>
            <a:off x="5486400" y="3731278"/>
            <a:ext cx="6272229" cy="8407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3" name="图片 22">
            <a:extLst>
              <a:ext uri="{FF2B5EF4-FFF2-40B4-BE49-F238E27FC236}">
                <a16:creationId xmlns:a16="http://schemas.microsoft.com/office/drawing/2014/main" id="{61FEDB8E-00A3-3EA7-72BD-F500B672F522}"/>
              </a:ext>
            </a:extLst>
          </p:cNvPr>
          <p:cNvPicPr>
            <a:picLocks noChangeAspect="1"/>
          </p:cNvPicPr>
          <p:nvPr/>
        </p:nvPicPr>
        <p:blipFill>
          <a:blip r:embed="rId11"/>
          <a:stretch>
            <a:fillRect/>
          </a:stretch>
        </p:blipFill>
        <p:spPr>
          <a:xfrm>
            <a:off x="373018" y="2286000"/>
            <a:ext cx="6073152" cy="2943143"/>
          </a:xfrm>
          <a:prstGeom prst="rect">
            <a:avLst/>
          </a:prstGeom>
        </p:spPr>
      </p:pic>
      <p:pic>
        <p:nvPicPr>
          <p:cNvPr id="24" name="图片 23">
            <a:extLst>
              <a:ext uri="{FF2B5EF4-FFF2-40B4-BE49-F238E27FC236}">
                <a16:creationId xmlns:a16="http://schemas.microsoft.com/office/drawing/2014/main" id="{0B5EDF85-7EFE-0681-C202-31B0AF3CDB1C}"/>
              </a:ext>
            </a:extLst>
          </p:cNvPr>
          <p:cNvPicPr>
            <a:picLocks noChangeAspect="1"/>
          </p:cNvPicPr>
          <p:nvPr/>
        </p:nvPicPr>
        <p:blipFill>
          <a:blip r:embed="rId12"/>
          <a:srcRect t="6995" b="-1"/>
          <a:stretch/>
        </p:blipFill>
        <p:spPr>
          <a:xfrm>
            <a:off x="6608742" y="3048000"/>
            <a:ext cx="5458587" cy="8239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4" name="图片 23">
            <a:extLst>
              <a:ext uri="{FF2B5EF4-FFF2-40B4-BE49-F238E27FC236}">
                <a16:creationId xmlns:a16="http://schemas.microsoft.com/office/drawing/2014/main" id="{A011CF62-2534-328B-B82A-4377114A17AC}"/>
              </a:ext>
            </a:extLst>
          </p:cNvPr>
          <p:cNvPicPr>
            <a:picLocks noChangeAspect="1"/>
          </p:cNvPicPr>
          <p:nvPr/>
        </p:nvPicPr>
        <p:blipFill>
          <a:blip r:embed="rId11"/>
          <a:stretch>
            <a:fillRect/>
          </a:stretch>
        </p:blipFill>
        <p:spPr>
          <a:xfrm>
            <a:off x="104803" y="2243262"/>
            <a:ext cx="6905597" cy="2496784"/>
          </a:xfrm>
          <a:prstGeom prst="rect">
            <a:avLst/>
          </a:prstGeom>
        </p:spPr>
      </p:pic>
      <p:pic>
        <p:nvPicPr>
          <p:cNvPr id="26" name="图片 25">
            <a:extLst>
              <a:ext uri="{FF2B5EF4-FFF2-40B4-BE49-F238E27FC236}">
                <a16:creationId xmlns:a16="http://schemas.microsoft.com/office/drawing/2014/main" id="{6017D6AB-F55B-F4D3-3F95-A59B5FEC66D9}"/>
              </a:ext>
            </a:extLst>
          </p:cNvPr>
          <p:cNvPicPr>
            <a:picLocks noChangeAspect="1"/>
          </p:cNvPicPr>
          <p:nvPr/>
        </p:nvPicPr>
        <p:blipFill>
          <a:blip r:embed="rId12"/>
          <a:srcRect l="7616"/>
          <a:stretch/>
        </p:blipFill>
        <p:spPr>
          <a:xfrm>
            <a:off x="7162800" y="2597162"/>
            <a:ext cx="4772904" cy="574040"/>
          </a:xfrm>
          <a:prstGeom prst="rect">
            <a:avLst/>
          </a:prstGeom>
        </p:spPr>
      </p:pic>
      <p:pic>
        <p:nvPicPr>
          <p:cNvPr id="27" name="图片 26">
            <a:extLst>
              <a:ext uri="{FF2B5EF4-FFF2-40B4-BE49-F238E27FC236}">
                <a16:creationId xmlns:a16="http://schemas.microsoft.com/office/drawing/2014/main" id="{4E337E8D-7B2D-DEFB-8E8A-360528D9C340}"/>
              </a:ext>
            </a:extLst>
          </p:cNvPr>
          <p:cNvPicPr>
            <a:picLocks noChangeAspect="1"/>
          </p:cNvPicPr>
          <p:nvPr/>
        </p:nvPicPr>
        <p:blipFill>
          <a:blip r:embed="rId13"/>
          <a:srcRect l="16357"/>
          <a:stretch/>
        </p:blipFill>
        <p:spPr>
          <a:xfrm>
            <a:off x="7378338" y="3643162"/>
            <a:ext cx="4626776" cy="863665"/>
          </a:xfrm>
          <a:prstGeom prst="rect">
            <a:avLst/>
          </a:prstGeom>
        </p:spPr>
      </p:pic>
      <p:pic>
        <p:nvPicPr>
          <p:cNvPr id="28" name="图片 27">
            <a:extLst>
              <a:ext uri="{FF2B5EF4-FFF2-40B4-BE49-F238E27FC236}">
                <a16:creationId xmlns:a16="http://schemas.microsoft.com/office/drawing/2014/main" id="{E05D54D0-29F9-7147-8D99-0FE03D661634}"/>
              </a:ext>
            </a:extLst>
          </p:cNvPr>
          <p:cNvPicPr>
            <a:picLocks noChangeAspect="1"/>
          </p:cNvPicPr>
          <p:nvPr/>
        </p:nvPicPr>
        <p:blipFill>
          <a:blip r:embed="rId14"/>
          <a:srcRect l="-1" r="1"/>
          <a:stretch/>
        </p:blipFill>
        <p:spPr>
          <a:xfrm>
            <a:off x="5639212" y="4922375"/>
            <a:ext cx="6409164" cy="8900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719830" y="376190"/>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4" name="图片 23">
            <a:extLst>
              <a:ext uri="{FF2B5EF4-FFF2-40B4-BE49-F238E27FC236}">
                <a16:creationId xmlns:a16="http://schemas.microsoft.com/office/drawing/2014/main" id="{41D4E06A-1CE5-291E-58BB-F39F350235F4}"/>
              </a:ext>
            </a:extLst>
          </p:cNvPr>
          <p:cNvPicPr>
            <a:picLocks noChangeAspect="1"/>
          </p:cNvPicPr>
          <p:nvPr/>
        </p:nvPicPr>
        <p:blipFill>
          <a:blip r:embed="rId11"/>
          <a:stretch>
            <a:fillRect/>
          </a:stretch>
        </p:blipFill>
        <p:spPr>
          <a:xfrm>
            <a:off x="1371600" y="1080202"/>
            <a:ext cx="9144000" cy="2812145"/>
          </a:xfrm>
          <a:prstGeom prst="rect">
            <a:avLst/>
          </a:prstGeom>
        </p:spPr>
      </p:pic>
      <p:pic>
        <p:nvPicPr>
          <p:cNvPr id="25" name="图片 24">
            <a:extLst>
              <a:ext uri="{FF2B5EF4-FFF2-40B4-BE49-F238E27FC236}">
                <a16:creationId xmlns:a16="http://schemas.microsoft.com/office/drawing/2014/main" id="{39C6C3F6-5B84-E3B9-903A-9870C3E79451}"/>
              </a:ext>
            </a:extLst>
          </p:cNvPr>
          <p:cNvPicPr>
            <a:picLocks noChangeAspect="1"/>
          </p:cNvPicPr>
          <p:nvPr/>
        </p:nvPicPr>
        <p:blipFill>
          <a:blip r:embed="rId12"/>
          <a:srcRect l="2905"/>
          <a:stretch/>
        </p:blipFill>
        <p:spPr>
          <a:xfrm>
            <a:off x="1722753" y="4114800"/>
            <a:ext cx="4901515" cy="937090"/>
          </a:xfrm>
          <a:prstGeom prst="rect">
            <a:avLst/>
          </a:prstGeom>
        </p:spPr>
      </p:pic>
      <p:pic>
        <p:nvPicPr>
          <p:cNvPr id="29" name="图片 28">
            <a:extLst>
              <a:ext uri="{FF2B5EF4-FFF2-40B4-BE49-F238E27FC236}">
                <a16:creationId xmlns:a16="http://schemas.microsoft.com/office/drawing/2014/main" id="{BE6FBAC3-9BF8-1AC3-C7BD-7DA856ED4AF9}"/>
              </a:ext>
            </a:extLst>
          </p:cNvPr>
          <p:cNvPicPr>
            <a:picLocks noChangeAspect="1"/>
          </p:cNvPicPr>
          <p:nvPr/>
        </p:nvPicPr>
        <p:blipFill>
          <a:blip r:embed="rId13"/>
          <a:stretch>
            <a:fillRect/>
          </a:stretch>
        </p:blipFill>
        <p:spPr>
          <a:xfrm>
            <a:off x="1444216" y="4953770"/>
            <a:ext cx="5458587" cy="1648055"/>
          </a:xfrm>
          <a:prstGeom prst="rect">
            <a:avLst/>
          </a:prstGeom>
        </p:spPr>
      </p:pic>
      <p:pic>
        <p:nvPicPr>
          <p:cNvPr id="30" name="图片 29">
            <a:extLst>
              <a:ext uri="{FF2B5EF4-FFF2-40B4-BE49-F238E27FC236}">
                <a16:creationId xmlns:a16="http://schemas.microsoft.com/office/drawing/2014/main" id="{A6DA2C99-F584-75B1-232E-C36ACC7C6AFF}"/>
              </a:ext>
            </a:extLst>
          </p:cNvPr>
          <p:cNvPicPr>
            <a:picLocks noChangeAspect="1"/>
          </p:cNvPicPr>
          <p:nvPr/>
        </p:nvPicPr>
        <p:blipFill>
          <a:blip r:embed="rId14"/>
          <a:stretch>
            <a:fillRect/>
          </a:stretch>
        </p:blipFill>
        <p:spPr>
          <a:xfrm>
            <a:off x="7396644" y="4142032"/>
            <a:ext cx="4124901" cy="56205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750</Words>
  <Application>Microsoft Office PowerPoint</Application>
  <PresentationFormat>宽屏</PresentationFormat>
  <Paragraphs>233</Paragraphs>
  <Slides>16</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Noto Sans Mono CJK HK</vt:lpstr>
      <vt:lpstr>等线</vt:lpstr>
      <vt:lpstr>黑体</vt:lpstr>
      <vt:lpstr>Arial</vt:lpstr>
      <vt:lpstr>Calibri</vt:lpstr>
      <vt:lpstr>Times New Roman</vt:lpstr>
      <vt:lpstr>Trebuchet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11</cp:lastModifiedBy>
  <cp:revision>315</cp:revision>
  <dcterms:created xsi:type="dcterms:W3CDTF">2023-09-17T03:47:00Z</dcterms:created>
  <dcterms:modified xsi:type="dcterms:W3CDTF">2024-11-14T09:08:41Z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2023-08-31T08:00:00Z</vt:filetime>
  </property>
  <property fmtid="{D5CDD505-2E9C-101B-9397-08002B2CF9AE}" pid="3" name="Creator">
    <vt:lpwstr>Microsoft? PowerPoint? 2016</vt:lpwstr>
  </property>
  <property fmtid="{D5CDD505-2E9C-101B-9397-08002B2CF9AE}" pid="4" name="LastSaved">
    <vt:filetime>2023-09-21T08:00:00Z</vt:filetime>
  </property>
  <property fmtid="{D5CDD505-2E9C-101B-9397-08002B2CF9AE}" pid="5" name="ICV">
    <vt:lpwstr>B57A954737B34707B8BBB756EEE30DB3_13</vt:lpwstr>
  </property>
  <property fmtid="{D5CDD505-2E9C-101B-9397-08002B2CF9AE}" pid="6" name="KSOProductBuildVer">
    <vt:lpwstr>2052-11.1.0.12165</vt:lpwstr>
  </property>
</Properties>
</file>